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85" r:id="rId3"/>
    <p:sldId id="267" r:id="rId4"/>
    <p:sldId id="268" r:id="rId5"/>
    <p:sldId id="269" r:id="rId6"/>
    <p:sldId id="270" r:id="rId7"/>
    <p:sldId id="272" r:id="rId8"/>
    <p:sldId id="276" r:id="rId9"/>
    <p:sldId id="277" r:id="rId10"/>
    <p:sldId id="278" r:id="rId11"/>
    <p:sldId id="279" r:id="rId12"/>
    <p:sldId id="280" r:id="rId13"/>
    <p:sldId id="281" r:id="rId14"/>
  </p:sldIdLst>
  <p:sldSz cx="9144000" cy="5143500" type="screen16x9"/>
  <p:notesSz cx="6858000" cy="9144000"/>
  <p:embeddedFontLst>
    <p:embeddedFont>
      <p:font typeface="Archivo" pitchFamily="2" charset="77"/>
      <p:regular r:id="rId16"/>
      <p:bold r:id="rId17"/>
      <p:italic r:id="rId18"/>
      <p:boldItalic r:id="rId19"/>
    </p:embeddedFont>
    <p:embeddedFont>
      <p:font typeface="Archivo Black" pitchFamily="2" charset="77"/>
      <p:bold r:id="rId20"/>
      <p:italic r:id="rId21"/>
      <p:boldItalic r:id="rId22"/>
    </p:embeddedFont>
    <p:embeddedFont>
      <p:font typeface="Archivo Medium" pitchFamily="2" charset="77"/>
      <p:regular r:id="rId23"/>
      <p:bold r:id="rId24"/>
      <p:italic r:id="rId25"/>
      <p:boldItalic r:id="rId26"/>
    </p:embeddedFont>
    <p:embeddedFont>
      <p:font typeface="Archivo SemiBold" pitchFamily="2" charset="77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58A9C6F-E455-4197-9F92-934B2F440D5D}">
  <a:tblStyle styleId="{758A9C6F-E455-4197-9F92-934B2F440D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10"/>
    <p:restoredTop sz="94709"/>
  </p:normalViewPr>
  <p:slideViewPr>
    <p:cSldViewPr snapToGrid="0" snapToObjects="1">
      <p:cViewPr varScale="1">
        <p:scale>
          <a:sx n="259" d="100"/>
          <a:sy n="259" d="100"/>
        </p:scale>
        <p:origin x="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a0da053fc7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a0da053fc7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a0da053fc7_0_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a0da053fc7_0_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a0da053fc7_0_7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a0da053fc7_0_7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a0da053fc7_0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a0da053fc7_0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a0da053fc7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a0da053fc7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a0da053fc7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a0da053fc7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a2aafac80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a2aafac80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a0da053fc7_0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a0da053fc7_0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a0da053fc7_0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a0da053fc7_0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a0da053fc7_0_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a0da053fc7_0_6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a0da053fc7_0_6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a0da053fc7_0_6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30183" y="25"/>
            <a:ext cx="12277217" cy="514347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36440" y="1325940"/>
            <a:ext cx="65550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 dirty="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100 MW - 400 MW</a:t>
            </a:r>
            <a:endParaRPr sz="5000" b="1" dirty="0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 dirty="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Green Electrical</a:t>
            </a:r>
            <a:endParaRPr sz="5000" b="1" dirty="0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404069" y="2807121"/>
            <a:ext cx="6262800" cy="45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5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24x7 From Recycled Wood Mulch</a:t>
            </a:r>
            <a:endParaRPr sz="2350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>
            <a:off x="391700" y="802525"/>
            <a:ext cx="3808500" cy="67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The Lakeside Companies</a:t>
            </a:r>
            <a:endParaRPr sz="4500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5" title="Screenshot 2025-11-08 at 2.18.46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425" y="-710835"/>
            <a:ext cx="9191424" cy="585433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5"/>
          <p:cNvSpPr txBox="1">
            <a:spLocks noGrp="1"/>
          </p:cNvSpPr>
          <p:nvPr>
            <p:ph type="ctrTitle" idx="4294967295"/>
          </p:nvPr>
        </p:nvSpPr>
        <p:spPr>
          <a:xfrm>
            <a:off x="150875" y="172400"/>
            <a:ext cx="7678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Archivo"/>
                <a:ea typeface="Archivo"/>
                <a:cs typeface="Archivo"/>
                <a:sym typeface="Archivo"/>
              </a:rPr>
              <a:t>AI Data Center: Facility #1</a:t>
            </a:r>
            <a:endParaRPr sz="3000" b="1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6"/>
          <p:cNvSpPr txBox="1">
            <a:spLocks noGrp="1"/>
          </p:cNvSpPr>
          <p:nvPr>
            <p:ph type="ctrTitle" idx="4294967295"/>
          </p:nvPr>
        </p:nvSpPr>
        <p:spPr>
          <a:xfrm>
            <a:off x="150875" y="172400"/>
            <a:ext cx="7678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38761D"/>
                </a:solidFill>
                <a:latin typeface="Archivo"/>
                <a:ea typeface="Archivo"/>
                <a:cs typeface="Archivo"/>
                <a:sym typeface="Archivo"/>
              </a:rPr>
              <a:t>Lakeside Green Power Data Center Site:</a:t>
            </a:r>
            <a:endParaRPr sz="3000" b="1">
              <a:solidFill>
                <a:srgbClr val="38761D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38761D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38761D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368" name="Google Shape;368;p36" title="Screenshot 2025-11-08 at 2.20.18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300" y="846725"/>
            <a:ext cx="6269910" cy="429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7"/>
          <p:cNvSpPr txBox="1">
            <a:spLocks noGrp="1"/>
          </p:cNvSpPr>
          <p:nvPr>
            <p:ph type="ctrTitle" idx="4294967295"/>
          </p:nvPr>
        </p:nvSpPr>
        <p:spPr>
          <a:xfrm>
            <a:off x="150875" y="172400"/>
            <a:ext cx="361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38761D"/>
                </a:solidFill>
                <a:latin typeface="Archivo"/>
                <a:ea typeface="Archivo"/>
                <a:cs typeface="Archivo"/>
                <a:sym typeface="Archivo"/>
              </a:rPr>
              <a:t>Management</a:t>
            </a:r>
            <a:endParaRPr sz="3000" b="1">
              <a:solidFill>
                <a:srgbClr val="38761D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74" name="Google Shape;374;p37"/>
          <p:cNvSpPr txBox="1">
            <a:spLocks noGrp="1"/>
          </p:cNvSpPr>
          <p:nvPr>
            <p:ph type="ctrTitle" idx="4294967295"/>
          </p:nvPr>
        </p:nvSpPr>
        <p:spPr>
          <a:xfrm>
            <a:off x="150875" y="933000"/>
            <a:ext cx="4125600" cy="42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chivo"/>
                <a:ea typeface="Archivo"/>
                <a:cs typeface="Archivo"/>
                <a:sym typeface="Archivo"/>
              </a:rPr>
              <a:t>We are a company with 155 years combined multi faceted experience.</a:t>
            </a:r>
            <a:endParaRPr sz="1400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chivo"/>
                <a:ea typeface="Archivo"/>
                <a:cs typeface="Archivo"/>
                <a:sym typeface="Archivo"/>
              </a:rPr>
              <a:t>Our backgrounds range from Business, Heavy Construction, Renewable Natural Gas Development, and Management as well as Environmental Biology.</a:t>
            </a:r>
            <a:endParaRPr sz="1400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chivo"/>
                <a:ea typeface="Archivo"/>
                <a:cs typeface="Archivo"/>
                <a:sym typeface="Archivo"/>
              </a:rPr>
              <a:t>We are business executives who come together to make our world a better place. </a:t>
            </a:r>
            <a:endParaRPr sz="1400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chivo"/>
                <a:ea typeface="Archivo"/>
                <a:cs typeface="Archivo"/>
                <a:sym typeface="Archivo"/>
              </a:rPr>
              <a:t>Environmental Stewardship through Renewable Energy Development. </a:t>
            </a:r>
            <a:endParaRPr sz="1400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400"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75" name="Google Shape;375;p37"/>
          <p:cNvSpPr txBox="1">
            <a:spLocks noGrp="1"/>
          </p:cNvSpPr>
          <p:nvPr>
            <p:ph type="ctrTitle" idx="4294967295"/>
          </p:nvPr>
        </p:nvSpPr>
        <p:spPr>
          <a:xfrm>
            <a:off x="4836775" y="933000"/>
            <a:ext cx="4459800" cy="8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latin typeface="Archivo"/>
                <a:ea typeface="Archivo"/>
                <a:cs typeface="Archivo"/>
                <a:sym typeface="Archivo"/>
              </a:rPr>
              <a:t>Mr. Mick El-Massri</a:t>
            </a:r>
            <a:endParaRPr sz="1400" b="1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latin typeface="Archivo"/>
                <a:ea typeface="Archivo"/>
                <a:cs typeface="Archivo"/>
                <a:sym typeface="Archivo"/>
              </a:rPr>
              <a:t>President and Managing Member</a:t>
            </a:r>
            <a:endParaRPr sz="1350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chivo"/>
                <a:ea typeface="Archivo"/>
                <a:cs typeface="Archivo"/>
                <a:sym typeface="Archivo"/>
              </a:rPr>
              <a:t>Renewable Energy Developer; Builder and Contractor </a:t>
            </a:r>
            <a:endParaRPr sz="1200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chivo"/>
                <a:ea typeface="Archivo"/>
                <a:cs typeface="Archivo"/>
                <a:sym typeface="Archivo"/>
              </a:rPr>
              <a:t> </a:t>
            </a:r>
            <a:endParaRPr sz="1400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400"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76" name="Google Shape;376;p37"/>
          <p:cNvSpPr txBox="1">
            <a:spLocks noGrp="1"/>
          </p:cNvSpPr>
          <p:nvPr>
            <p:ph type="ctrTitle" idx="4294967295"/>
          </p:nvPr>
        </p:nvSpPr>
        <p:spPr>
          <a:xfrm>
            <a:off x="4836775" y="1793700"/>
            <a:ext cx="4459800" cy="8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latin typeface="Archivo"/>
                <a:ea typeface="Archivo"/>
                <a:cs typeface="Archivo"/>
                <a:sym typeface="Archivo"/>
              </a:rPr>
              <a:t>Mr. Joe El-Massri</a:t>
            </a:r>
            <a:endParaRPr sz="1400" b="1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latin typeface="Archivo"/>
                <a:ea typeface="Archivo"/>
                <a:cs typeface="Archivo"/>
                <a:sym typeface="Archivo"/>
              </a:rPr>
              <a:t>CEO and C/O &amp; Member</a:t>
            </a:r>
            <a:endParaRPr sz="1350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chivo"/>
                <a:ea typeface="Archivo"/>
                <a:cs typeface="Archivo"/>
                <a:sym typeface="Archivo"/>
              </a:rPr>
              <a:t>Land Developer; Builder and Contractor </a:t>
            </a:r>
            <a:endParaRPr sz="1200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chivo"/>
                <a:ea typeface="Archivo"/>
                <a:cs typeface="Archivo"/>
                <a:sym typeface="Archivo"/>
              </a:rPr>
              <a:t> </a:t>
            </a:r>
            <a:endParaRPr sz="1400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400"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77" name="Google Shape;377;p37"/>
          <p:cNvSpPr txBox="1">
            <a:spLocks noGrp="1"/>
          </p:cNvSpPr>
          <p:nvPr>
            <p:ph type="ctrTitle" idx="4294967295"/>
          </p:nvPr>
        </p:nvSpPr>
        <p:spPr>
          <a:xfrm>
            <a:off x="4836775" y="2654399"/>
            <a:ext cx="4459800" cy="18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latin typeface="Archivo"/>
                <a:ea typeface="Archivo"/>
                <a:cs typeface="Archivo"/>
                <a:sym typeface="Archivo"/>
              </a:rPr>
              <a:t>Mr. Thomas Getz</a:t>
            </a:r>
            <a:r>
              <a:rPr lang="en" sz="1350"/>
              <a:t> </a:t>
            </a:r>
            <a:endParaRPr sz="1400" b="1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latin typeface="Archivo"/>
                <a:ea typeface="Archivo"/>
                <a:cs typeface="Archivo"/>
                <a:sym typeface="Archivo"/>
              </a:rPr>
              <a:t>Masters of Biology: Staff Biologist </a:t>
            </a:r>
            <a:endParaRPr sz="1350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chivo"/>
                <a:ea typeface="Archivo"/>
                <a:cs typeface="Archivo"/>
                <a:sym typeface="Archivo"/>
              </a:rPr>
              <a:t>Renewable Energy Developer </a:t>
            </a:r>
            <a:endParaRPr sz="1200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 b="1">
                <a:latin typeface="Archivo"/>
                <a:ea typeface="Archivo"/>
                <a:cs typeface="Archivo"/>
                <a:sym typeface="Archivo"/>
              </a:rPr>
              <a:t>Mr. Maurice Soque</a:t>
            </a:r>
            <a:endParaRPr sz="1450" b="1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latin typeface="Archivo"/>
                <a:ea typeface="Archivo"/>
                <a:cs typeface="Archivo"/>
                <a:sym typeface="Archivo"/>
              </a:rPr>
              <a:t>BA Finance</a:t>
            </a:r>
            <a:endParaRPr sz="1250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latin typeface="Archivo"/>
                <a:ea typeface="Archivo"/>
                <a:cs typeface="Archivo"/>
                <a:sym typeface="Archivo"/>
              </a:rPr>
              <a:t>CTO Business Development</a:t>
            </a:r>
            <a:endParaRPr sz="1250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chivo"/>
                <a:ea typeface="Archivo"/>
                <a:cs typeface="Archivo"/>
                <a:sym typeface="Archivo"/>
              </a:rPr>
              <a:t> </a:t>
            </a:r>
            <a:endParaRPr sz="1400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400"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30183" y="25"/>
            <a:ext cx="12277217" cy="5143474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8"/>
          <p:cNvSpPr txBox="1">
            <a:spLocks noGrp="1"/>
          </p:cNvSpPr>
          <p:nvPr>
            <p:ph type="ctrTitle"/>
          </p:nvPr>
        </p:nvSpPr>
        <p:spPr>
          <a:xfrm>
            <a:off x="336450" y="620026"/>
            <a:ext cx="6555000" cy="8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Thanks</a:t>
            </a:r>
            <a:endParaRPr sz="5000" b="1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84" name="Google Shape;384;p38"/>
          <p:cNvSpPr txBox="1">
            <a:spLocks noGrp="1"/>
          </p:cNvSpPr>
          <p:nvPr>
            <p:ph type="ctrTitle"/>
          </p:nvPr>
        </p:nvSpPr>
        <p:spPr>
          <a:xfrm>
            <a:off x="380878" y="1526049"/>
            <a:ext cx="3808500" cy="67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The Lakeside Companies</a:t>
            </a:r>
            <a:endParaRPr sz="450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85" name="Google Shape;385;p38"/>
          <p:cNvSpPr txBox="1">
            <a:spLocks noGrp="1"/>
          </p:cNvSpPr>
          <p:nvPr>
            <p:ph type="ctrTitle"/>
          </p:nvPr>
        </p:nvSpPr>
        <p:spPr>
          <a:xfrm>
            <a:off x="483675" y="2092363"/>
            <a:ext cx="3516300" cy="991041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Lakeside Renewable Products, LLC. </a:t>
            </a:r>
            <a:br>
              <a:rPr lang="en" sz="1400" dirty="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</a:br>
            <a:r>
              <a:rPr lang="en" sz="1400" dirty="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10612-D Providence Rd. Suite #498 Charlotte, NC 28277</a:t>
            </a:r>
            <a:endParaRPr sz="1400" dirty="0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 704-996-2631 </a:t>
            </a:r>
            <a:endParaRPr sz="1400" dirty="0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5D57F-784F-A344-B00D-3C714194B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32" y="1389792"/>
            <a:ext cx="85206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en" sz="2800" b="1" dirty="0">
                <a:solidFill>
                  <a:srgbClr val="FF0000"/>
                </a:solidFill>
                <a:latin typeface="Archivo"/>
                <a:ea typeface="Archivo"/>
                <a:cs typeface="Archivo"/>
                <a:sym typeface="Archivo"/>
              </a:rPr>
              <a:t>    </a:t>
            </a:r>
            <a:r>
              <a:rPr lang="en" sz="3600" b="1" dirty="0">
                <a:solidFill>
                  <a:srgbClr val="FF0000"/>
                </a:solidFill>
                <a:latin typeface="Archivo"/>
                <a:ea typeface="Archivo"/>
                <a:cs typeface="Archivo"/>
                <a:sym typeface="Archivo"/>
              </a:rPr>
              <a:t>Permanent Steam Powered Turbines </a:t>
            </a:r>
            <a:br>
              <a:rPr lang="en" sz="3600" b="1" dirty="0">
                <a:solidFill>
                  <a:srgbClr val="FF0000"/>
                </a:solidFill>
                <a:latin typeface="Archivo"/>
                <a:ea typeface="Archivo"/>
                <a:cs typeface="Archivo"/>
                <a:sym typeface="Archivo"/>
              </a:rPr>
            </a:br>
            <a:r>
              <a:rPr lang="en" sz="3600" b="1" dirty="0">
                <a:solidFill>
                  <a:srgbClr val="0B6B31"/>
                </a:solidFill>
                <a:latin typeface="Archivo"/>
                <a:ea typeface="Archivo"/>
                <a:cs typeface="Archivo"/>
                <a:sym typeface="Archivo"/>
              </a:rPr>
              <a:t>Online</a:t>
            </a:r>
            <a:r>
              <a:rPr lang="en" sz="3600" b="1" dirty="0">
                <a:solidFill>
                  <a:srgbClr val="FF0000"/>
                </a:solidFill>
                <a:latin typeface="Archivo"/>
                <a:ea typeface="Archivo"/>
                <a:cs typeface="Archivo"/>
                <a:sym typeface="Archivo"/>
              </a:rPr>
              <a:t> @ 18 mos.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FCCF77-9EF7-6C46-A4CD-E611BE58A806}"/>
              </a:ext>
            </a:extLst>
          </p:cNvPr>
          <p:cNvSpPr txBox="1"/>
          <p:nvPr/>
        </p:nvSpPr>
        <p:spPr>
          <a:xfrm>
            <a:off x="604684" y="3270263"/>
            <a:ext cx="827384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38761D"/>
                </a:solidFill>
                <a:latin typeface="Archivo"/>
                <a:ea typeface="Archivo"/>
                <a:cs typeface="Archivo"/>
                <a:sym typeface="Archivo"/>
              </a:rPr>
              <a:t>Pyrolysis &amp; Syngas Revenue Investment Opportunity 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4705BE-36BB-8D4C-8560-512759A5EE88}"/>
              </a:ext>
            </a:extLst>
          </p:cNvPr>
          <p:cNvSpPr txBox="1"/>
          <p:nvPr/>
        </p:nvSpPr>
        <p:spPr>
          <a:xfrm>
            <a:off x="604684" y="2571750"/>
            <a:ext cx="8203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800" b="1" dirty="0">
                <a:solidFill>
                  <a:srgbClr val="38761D"/>
                </a:solidFill>
                <a:latin typeface="Archivo"/>
                <a:ea typeface="Archivo"/>
                <a:cs typeface="Archivo"/>
                <a:sym typeface="Archivo"/>
              </a:rPr>
              <a:t>Data Center Revenue Investment Opportunity 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E62EF8-4F57-F643-8CC3-6214D1F6CEE3}"/>
              </a:ext>
            </a:extLst>
          </p:cNvPr>
          <p:cNvSpPr txBox="1"/>
          <p:nvPr/>
        </p:nvSpPr>
        <p:spPr>
          <a:xfrm>
            <a:off x="358877" y="597244"/>
            <a:ext cx="8259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Phase 1 Data Center Campus of 4 Phases</a:t>
            </a:r>
          </a:p>
        </p:txBody>
      </p:sp>
    </p:spTree>
    <p:extLst>
      <p:ext uri="{BB962C8B-B14F-4D97-AF65-F5344CB8AC3E}">
        <p14:creationId xmlns:p14="http://schemas.microsoft.com/office/powerpoint/2010/main" val="439638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"/>
          <p:cNvSpPr/>
          <p:nvPr/>
        </p:nvSpPr>
        <p:spPr>
          <a:xfrm>
            <a:off x="269275" y="960425"/>
            <a:ext cx="4155300" cy="1121840"/>
          </a:xfrm>
          <a:prstGeom prst="roundRect">
            <a:avLst>
              <a:gd name="adj" fmla="val 2524"/>
            </a:avLst>
          </a:prstGeom>
          <a:solidFill>
            <a:schemeClr val="lt1"/>
          </a:solidFill>
          <a:ln>
            <a:noFill/>
          </a:ln>
          <a:effectLst>
            <a:outerShdw blurRad="200025" dist="9525" dir="3360000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4"/>
          <p:cNvSpPr txBox="1">
            <a:spLocks noGrp="1"/>
          </p:cNvSpPr>
          <p:nvPr>
            <p:ph type="ctrTitle" idx="4294967295"/>
          </p:nvPr>
        </p:nvSpPr>
        <p:spPr>
          <a:xfrm>
            <a:off x="150875" y="172400"/>
            <a:ext cx="2954700" cy="5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38761D"/>
                </a:solidFill>
                <a:latin typeface="Archivo"/>
                <a:ea typeface="Archivo"/>
                <a:cs typeface="Archivo"/>
                <a:sym typeface="Archivo"/>
              </a:rPr>
              <a:t>Target Market</a:t>
            </a:r>
            <a:endParaRPr sz="3000" b="1">
              <a:solidFill>
                <a:srgbClr val="38761D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49" name="Google Shape;249;p24"/>
          <p:cNvSpPr txBox="1">
            <a:spLocks noGrp="1"/>
          </p:cNvSpPr>
          <p:nvPr>
            <p:ph type="ctrTitle" idx="4294967295"/>
          </p:nvPr>
        </p:nvSpPr>
        <p:spPr>
          <a:xfrm>
            <a:off x="382875" y="1082400"/>
            <a:ext cx="3908100" cy="215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chivo Medium"/>
                <a:ea typeface="Archivo Medium"/>
                <a:cs typeface="Archivo Medium"/>
                <a:sym typeface="Archivo Medium"/>
              </a:rPr>
              <a:t>Who are the likely Tenants: </a:t>
            </a:r>
            <a:endParaRPr sz="1400">
              <a:latin typeface="Archivo Medium"/>
              <a:ea typeface="Archivo Medium"/>
              <a:cs typeface="Archivo Medium"/>
              <a:sym typeface="Archivo Medium"/>
            </a:endParaRPr>
          </a:p>
        </p:txBody>
      </p:sp>
      <p:sp>
        <p:nvSpPr>
          <p:cNvPr id="250" name="Google Shape;250;p24"/>
          <p:cNvSpPr txBox="1">
            <a:spLocks noGrp="1"/>
          </p:cNvSpPr>
          <p:nvPr>
            <p:ph type="ctrTitle" idx="4294967295"/>
          </p:nvPr>
        </p:nvSpPr>
        <p:spPr>
          <a:xfrm>
            <a:off x="492310" y="1297800"/>
            <a:ext cx="3959100" cy="4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Archivo"/>
                <a:ea typeface="Archivo"/>
                <a:cs typeface="Archivo"/>
                <a:sym typeface="Archivo"/>
              </a:rPr>
              <a:t>AI Data Service Providers that want a Zero Carbon Footprint !!!!</a:t>
            </a:r>
            <a:br>
              <a:rPr lang="en" sz="1200" dirty="0">
                <a:latin typeface="Archivo"/>
                <a:ea typeface="Archivo"/>
                <a:cs typeface="Archivo"/>
                <a:sym typeface="Archivo"/>
              </a:rPr>
            </a:br>
            <a:r>
              <a:rPr lang="en" sz="1450" dirty="0"/>
              <a:t> </a:t>
            </a:r>
            <a:endParaRPr sz="1200" dirty="0"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251" name="Google Shape;2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385" y="1470520"/>
            <a:ext cx="134652" cy="11155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4"/>
          <p:cNvSpPr/>
          <p:nvPr/>
        </p:nvSpPr>
        <p:spPr>
          <a:xfrm>
            <a:off x="277444" y="2625213"/>
            <a:ext cx="4155300" cy="2227454"/>
          </a:xfrm>
          <a:prstGeom prst="roundRect">
            <a:avLst>
              <a:gd name="adj" fmla="val 2524"/>
            </a:avLst>
          </a:prstGeom>
          <a:solidFill>
            <a:schemeClr val="lt1"/>
          </a:solidFill>
          <a:ln>
            <a:noFill/>
          </a:ln>
          <a:effectLst>
            <a:outerShdw blurRad="200025" dist="9525" dir="3360000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4"/>
          <p:cNvSpPr txBox="1">
            <a:spLocks noGrp="1"/>
          </p:cNvSpPr>
          <p:nvPr>
            <p:ph type="ctrTitle" idx="4294967295"/>
          </p:nvPr>
        </p:nvSpPr>
        <p:spPr>
          <a:xfrm>
            <a:off x="585734" y="2695347"/>
            <a:ext cx="3908100" cy="215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Archivo Medium"/>
                <a:ea typeface="Archivo Medium"/>
                <a:cs typeface="Archivo Medium"/>
                <a:sym typeface="Archivo Medium"/>
              </a:rPr>
              <a:t>What is the market size right now? </a:t>
            </a:r>
            <a:endParaRPr sz="1400" dirty="0">
              <a:latin typeface="Archivo Medium"/>
              <a:ea typeface="Archivo Medium"/>
              <a:cs typeface="Archivo Medium"/>
              <a:sym typeface="Archivo Medium"/>
            </a:endParaRPr>
          </a:p>
        </p:txBody>
      </p:sp>
      <p:sp>
        <p:nvSpPr>
          <p:cNvPr id="254" name="Google Shape;254;p24"/>
          <p:cNvSpPr txBox="1">
            <a:spLocks noGrp="1"/>
          </p:cNvSpPr>
          <p:nvPr>
            <p:ph type="ctrTitle" idx="4294967295"/>
          </p:nvPr>
        </p:nvSpPr>
        <p:spPr>
          <a:xfrm>
            <a:off x="492310" y="2336429"/>
            <a:ext cx="3959100" cy="11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200" dirty="0">
                <a:latin typeface="Archivo"/>
                <a:ea typeface="Archivo"/>
                <a:cs typeface="Archivo"/>
                <a:sym typeface="Archivo"/>
              </a:rPr>
            </a:br>
            <a:br>
              <a:rPr lang="en" sz="1200" dirty="0">
                <a:latin typeface="Archivo"/>
                <a:ea typeface="Archivo"/>
                <a:cs typeface="Archivo"/>
                <a:sym typeface="Archivo"/>
              </a:rPr>
            </a:br>
            <a:br>
              <a:rPr lang="en" sz="1200" dirty="0">
                <a:latin typeface="Archivo"/>
                <a:ea typeface="Archivo"/>
                <a:cs typeface="Archivo"/>
                <a:sym typeface="Archivo"/>
              </a:rPr>
            </a:br>
            <a:r>
              <a:rPr lang="en" sz="1200" dirty="0">
                <a:latin typeface="Archivo"/>
                <a:ea typeface="Archivo"/>
                <a:cs typeface="Archivo"/>
                <a:sym typeface="Archivo"/>
              </a:rPr>
              <a:t>Market is in the Trillions of Investment dollars.</a:t>
            </a:r>
            <a:br>
              <a:rPr lang="en" sz="1200" dirty="0">
                <a:latin typeface="Archivo"/>
                <a:ea typeface="Archivo"/>
                <a:cs typeface="Archivo"/>
                <a:sym typeface="Archivo"/>
              </a:rPr>
            </a:br>
            <a:br>
              <a:rPr lang="en" sz="1200" dirty="0">
                <a:latin typeface="Archivo"/>
                <a:ea typeface="Archivo"/>
                <a:cs typeface="Archivo"/>
                <a:sym typeface="Archivo"/>
              </a:rPr>
            </a:br>
            <a:r>
              <a:rPr lang="en" sz="1200" dirty="0">
                <a:latin typeface="Archivo"/>
                <a:ea typeface="Archivo"/>
                <a:cs typeface="Archivo"/>
                <a:sym typeface="Archivo"/>
              </a:rPr>
              <a:t>Wall Street Journal 10/5/25; 9/25/25; 9/1/25</a:t>
            </a:r>
            <a:endParaRPr sz="1200" dirty="0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 dirty="0">
                <a:latin typeface="Archivo"/>
                <a:ea typeface="Archivo"/>
                <a:cs typeface="Archivo"/>
                <a:sym typeface="Archivo"/>
              </a:rPr>
              <a:t>Virtually all Data Centers are dependent on Grid Sourced Electric Supply. </a:t>
            </a:r>
            <a:endParaRPr sz="1200" dirty="0"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255" name="Google Shape;25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921" y="3118753"/>
            <a:ext cx="134652" cy="11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184" y="3514569"/>
            <a:ext cx="134652" cy="11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350" y="3878684"/>
            <a:ext cx="134652" cy="11155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4"/>
          <p:cNvSpPr/>
          <p:nvPr/>
        </p:nvSpPr>
        <p:spPr>
          <a:xfrm>
            <a:off x="4632350" y="960425"/>
            <a:ext cx="4155300" cy="1615200"/>
          </a:xfrm>
          <a:prstGeom prst="roundRect">
            <a:avLst>
              <a:gd name="adj" fmla="val 2524"/>
            </a:avLst>
          </a:prstGeom>
          <a:solidFill>
            <a:schemeClr val="lt1"/>
          </a:solidFill>
          <a:ln>
            <a:noFill/>
          </a:ln>
          <a:effectLst>
            <a:outerShdw blurRad="200025" dist="9525" dir="3360000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4"/>
          <p:cNvSpPr txBox="1">
            <a:spLocks noGrp="1"/>
          </p:cNvSpPr>
          <p:nvPr>
            <p:ph type="ctrTitle" idx="4294967295"/>
          </p:nvPr>
        </p:nvSpPr>
        <p:spPr>
          <a:xfrm>
            <a:off x="4745950" y="1082400"/>
            <a:ext cx="3908100" cy="711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chivo Medium"/>
                <a:ea typeface="Archivo Medium"/>
                <a:cs typeface="Archivo Medium"/>
                <a:sym typeface="Archivo Medium"/>
              </a:rPr>
              <a:t>Lakeside Renewable Products has no competition; Why? </a:t>
            </a:r>
            <a:endParaRPr sz="1400">
              <a:latin typeface="Archivo Medium"/>
              <a:ea typeface="Archivo Medium"/>
              <a:cs typeface="Archivo Medium"/>
              <a:sym typeface="Archivo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chivo Medium"/>
              <a:ea typeface="Archivo Medium"/>
              <a:cs typeface="Archivo Medium"/>
              <a:sym typeface="Archivo Medium"/>
            </a:endParaRPr>
          </a:p>
        </p:txBody>
      </p:sp>
      <p:sp>
        <p:nvSpPr>
          <p:cNvPr id="260" name="Google Shape;260;p24"/>
          <p:cNvSpPr txBox="1">
            <a:spLocks noGrp="1"/>
          </p:cNvSpPr>
          <p:nvPr>
            <p:ph type="ctrTitle" idx="4294967295"/>
          </p:nvPr>
        </p:nvSpPr>
        <p:spPr>
          <a:xfrm>
            <a:off x="4875874" y="1659150"/>
            <a:ext cx="3959100" cy="7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Archivo"/>
                <a:ea typeface="Archivo"/>
                <a:cs typeface="Archivo"/>
                <a:sym typeface="Archivo"/>
              </a:rPr>
              <a:t>100 Mega Watts 24/7/365 Green Electrical Supply </a:t>
            </a:r>
            <a:r>
              <a:rPr lang="en" sz="1200" dirty="0">
                <a:solidFill>
                  <a:srgbClr val="FF0000"/>
                </a:solidFill>
                <a:latin typeface="Archivo"/>
                <a:ea typeface="Archivo"/>
                <a:cs typeface="Archivo"/>
                <a:sym typeface="Archivo"/>
              </a:rPr>
              <a:t>Now!</a:t>
            </a:r>
            <a:endParaRPr sz="1200" dirty="0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 dirty="0">
                <a:latin typeface="Archivo"/>
                <a:ea typeface="Archivo"/>
                <a:cs typeface="Archivo"/>
                <a:sym typeface="Archivo"/>
              </a:rPr>
              <a:t>Our tenant is not dependent upon Duke Power Grid. ! </a:t>
            </a:r>
            <a:endParaRPr sz="1200" dirty="0"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261" name="Google Shape;2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9944" y="1801144"/>
            <a:ext cx="134652" cy="11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7687" y="2129176"/>
            <a:ext cx="134652" cy="111551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4"/>
          <p:cNvSpPr/>
          <p:nvPr/>
        </p:nvSpPr>
        <p:spPr>
          <a:xfrm>
            <a:off x="4632350" y="2681072"/>
            <a:ext cx="4155300" cy="2185800"/>
          </a:xfrm>
          <a:prstGeom prst="roundRect">
            <a:avLst>
              <a:gd name="adj" fmla="val 2524"/>
            </a:avLst>
          </a:prstGeom>
          <a:solidFill>
            <a:schemeClr val="lt1"/>
          </a:solidFill>
          <a:ln>
            <a:noFill/>
          </a:ln>
          <a:effectLst>
            <a:outerShdw blurRad="200025" dist="9525" dir="3360000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4"/>
          <p:cNvSpPr txBox="1">
            <a:spLocks noGrp="1"/>
          </p:cNvSpPr>
          <p:nvPr>
            <p:ph type="ctrTitle" idx="4294967295"/>
          </p:nvPr>
        </p:nvSpPr>
        <p:spPr>
          <a:xfrm>
            <a:off x="4745950" y="2803047"/>
            <a:ext cx="3908100" cy="711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chivo Medium"/>
                <a:ea typeface="Archivo Medium"/>
                <a:cs typeface="Archivo Medium"/>
                <a:sym typeface="Archivo Medium"/>
              </a:rPr>
              <a:t>Why is Lakeside Renewable Products, LLC. the safe bet? </a:t>
            </a:r>
            <a:endParaRPr sz="1400">
              <a:latin typeface="Archivo Medium"/>
              <a:ea typeface="Archivo Medium"/>
              <a:cs typeface="Archivo Medium"/>
              <a:sym typeface="Archivo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chivo Medium"/>
              <a:ea typeface="Archivo Medium"/>
              <a:cs typeface="Archivo Medium"/>
              <a:sym typeface="Archivo Medium"/>
            </a:endParaRPr>
          </a:p>
        </p:txBody>
      </p:sp>
      <p:sp>
        <p:nvSpPr>
          <p:cNvPr id="265" name="Google Shape;265;p24"/>
          <p:cNvSpPr txBox="1">
            <a:spLocks noGrp="1"/>
          </p:cNvSpPr>
          <p:nvPr>
            <p:ph type="ctrTitle" idx="4294967295"/>
          </p:nvPr>
        </p:nvSpPr>
        <p:spPr>
          <a:xfrm>
            <a:off x="4875874" y="3318354"/>
            <a:ext cx="3959100" cy="7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chivo"/>
                <a:ea typeface="Archivo"/>
                <a:cs typeface="Archivo"/>
                <a:sym typeface="Archivo"/>
              </a:rPr>
              <a:t>Cap - Ex Cost are minimized by a huge investment returns.</a:t>
            </a:r>
            <a:endParaRPr sz="1200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Archivo"/>
                <a:ea typeface="Archivo"/>
                <a:cs typeface="Archivo"/>
                <a:sym typeface="Archivo"/>
              </a:rPr>
              <a:t>We have no Grid Interconnect Backlog</a:t>
            </a:r>
            <a:endParaRPr sz="1200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Archivo"/>
                <a:ea typeface="Archivo"/>
                <a:cs typeface="Archivo"/>
                <a:sym typeface="Archivo"/>
              </a:rPr>
              <a:t>Green Electrical supply is the advantage we bring to our centers!!!</a:t>
            </a:r>
            <a:endParaRPr sz="1200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200"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266" name="Google Shape;26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9944" y="3460348"/>
            <a:ext cx="134652" cy="11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9944" y="3998622"/>
            <a:ext cx="134652" cy="11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9944" y="4346855"/>
            <a:ext cx="134652" cy="111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"/>
          <p:cNvSpPr txBox="1">
            <a:spLocks noGrp="1"/>
          </p:cNvSpPr>
          <p:nvPr>
            <p:ph type="ctrTitle" idx="4294967295"/>
          </p:nvPr>
        </p:nvSpPr>
        <p:spPr>
          <a:xfrm>
            <a:off x="150875" y="172400"/>
            <a:ext cx="8289600" cy="5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38761D"/>
                </a:solidFill>
                <a:latin typeface="Archivo"/>
                <a:ea typeface="Archivo"/>
                <a:cs typeface="Archivo"/>
                <a:sym typeface="Archivo"/>
              </a:rPr>
              <a:t>     The Trade Partners for Power Generation</a:t>
            </a:r>
            <a:endParaRPr sz="21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38761D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74" name="Google Shape;274;p25"/>
          <p:cNvSpPr txBox="1">
            <a:spLocks noGrp="1"/>
          </p:cNvSpPr>
          <p:nvPr>
            <p:ph type="ctrTitle" idx="4294967295"/>
          </p:nvPr>
        </p:nvSpPr>
        <p:spPr>
          <a:xfrm>
            <a:off x="222575" y="653998"/>
            <a:ext cx="8993100" cy="4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Archivo"/>
                <a:ea typeface="Archivo"/>
                <a:cs typeface="Archivo"/>
                <a:sym typeface="Archivo"/>
              </a:rPr>
              <a:t>        Why is this important?</a:t>
            </a:r>
            <a:endParaRPr sz="1400" dirty="0"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75" name="Google Shape;275;p25"/>
          <p:cNvSpPr txBox="1">
            <a:spLocks noGrp="1"/>
          </p:cNvSpPr>
          <p:nvPr>
            <p:ph type="ctrTitle" idx="4294967295"/>
          </p:nvPr>
        </p:nvSpPr>
        <p:spPr>
          <a:xfrm>
            <a:off x="379950" y="1117625"/>
            <a:ext cx="7179600" cy="6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Archivo"/>
                <a:ea typeface="Archivo"/>
                <a:cs typeface="Archivo"/>
                <a:sym typeface="Archivo"/>
              </a:rPr>
              <a:t>We are talking about a lot of moving parts; logistics that require experience and a lot of your money !!!!! </a:t>
            </a:r>
            <a:endParaRPr sz="1200" dirty="0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 dirty="0">
                <a:latin typeface="Archivo"/>
                <a:ea typeface="Archivo"/>
                <a:cs typeface="Archivo"/>
                <a:sym typeface="Archivo"/>
              </a:rPr>
              <a:t>We are partnering with the Energy Industries’ very best. </a:t>
            </a:r>
            <a:endParaRPr sz="1200" dirty="0"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276" name="Google Shape;27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035" y="1259623"/>
            <a:ext cx="134652" cy="11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779" y="1587655"/>
            <a:ext cx="134652" cy="11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862129-BEBB-7B48-95DD-7E2A26590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875" y="1860852"/>
            <a:ext cx="2231923" cy="214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090D1A-2640-E44B-BFDD-C30D44D78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850" y="1869916"/>
            <a:ext cx="2146300" cy="214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C2367F-3EE0-5E43-B7C0-D8A817592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7882" y="1869916"/>
            <a:ext cx="2146300" cy="2146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139528-1645-5A47-8717-9F0691C7FD2D}"/>
              </a:ext>
            </a:extLst>
          </p:cNvPr>
          <p:cNvSpPr txBox="1"/>
          <p:nvPr/>
        </p:nvSpPr>
        <p:spPr>
          <a:xfrm>
            <a:off x="705875" y="4181725"/>
            <a:ext cx="717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</a:t>
            </a:r>
            <a:r>
              <a:rPr lang="en-US" dirty="0">
                <a:solidFill>
                  <a:srgbClr val="FF0000"/>
                </a:solidFill>
              </a:rPr>
              <a:t>Delivery in 14 to 18 months: FOB Wilmington, NC        </a:t>
            </a:r>
          </a:p>
          <a:p>
            <a:r>
              <a:rPr lang="en-US" dirty="0">
                <a:solidFill>
                  <a:srgbClr val="0B6B31"/>
                </a:solidFill>
              </a:rPr>
              <a:t>    </a:t>
            </a:r>
            <a:r>
              <a:rPr lang="en-US" dirty="0" err="1">
                <a:solidFill>
                  <a:srgbClr val="0B6B31"/>
                </a:solidFill>
              </a:rPr>
              <a:t>Kerone</a:t>
            </a:r>
            <a:r>
              <a:rPr lang="en-US" dirty="0">
                <a:solidFill>
                  <a:srgbClr val="0B6B31"/>
                </a:solidFill>
              </a:rPr>
              <a:t> Industries: 50 Mega Watts each; Steam Turbines: True Redundancy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6"/>
          <p:cNvSpPr txBox="1">
            <a:spLocks noGrp="1"/>
          </p:cNvSpPr>
          <p:nvPr>
            <p:ph type="ctrTitle" idx="4294967295"/>
          </p:nvPr>
        </p:nvSpPr>
        <p:spPr>
          <a:xfrm>
            <a:off x="150875" y="172400"/>
            <a:ext cx="8289600" cy="5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38761D"/>
                </a:solidFill>
                <a:latin typeface="Archivo"/>
                <a:ea typeface="Archivo"/>
                <a:cs typeface="Archivo"/>
                <a:sym typeface="Archivo"/>
              </a:rPr>
              <a:t>Who are the Trade Partners for Pyrolysis:</a:t>
            </a:r>
            <a:endParaRPr sz="3000" b="1">
              <a:solidFill>
                <a:srgbClr val="38761D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84" name="Google Shape;284;p26"/>
          <p:cNvSpPr txBox="1">
            <a:spLocks noGrp="1"/>
          </p:cNvSpPr>
          <p:nvPr>
            <p:ph type="ctrTitle" idx="4294967295"/>
          </p:nvPr>
        </p:nvSpPr>
        <p:spPr>
          <a:xfrm>
            <a:off x="222575" y="653998"/>
            <a:ext cx="8993100" cy="4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chivo"/>
                <a:ea typeface="Archivo"/>
                <a:cs typeface="Archivo"/>
                <a:sym typeface="Archivo"/>
              </a:rPr>
              <a:t>Why is this important?</a:t>
            </a:r>
            <a:endParaRPr sz="1400"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85" name="Google Shape;285;p26"/>
          <p:cNvSpPr txBox="1">
            <a:spLocks noGrp="1"/>
          </p:cNvSpPr>
          <p:nvPr>
            <p:ph type="ctrTitle" idx="4294967295"/>
          </p:nvPr>
        </p:nvSpPr>
        <p:spPr>
          <a:xfrm>
            <a:off x="379950" y="1117625"/>
            <a:ext cx="7179600" cy="3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>
                <a:latin typeface="Archivo"/>
                <a:ea typeface="Archivo"/>
                <a:cs typeface="Archivo"/>
                <a:sym typeface="Archivo"/>
              </a:rPr>
              <a:t>Again; a lot of moving parts; logistics that require experience and a lot of your money !!!!! </a:t>
            </a:r>
            <a:endParaRPr sz="1200"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286" name="Google Shape;28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035" y="1259623"/>
            <a:ext cx="134652" cy="11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6" title="Screenshot 2025-11-07 at 9.38.32 PM.png"/>
          <p:cNvPicPr preferRelativeResize="0"/>
          <p:nvPr/>
        </p:nvPicPr>
        <p:blipFill rotWithShape="1">
          <a:blip r:embed="rId4">
            <a:alphaModFix/>
          </a:blip>
          <a:srcRect r="398" b="635"/>
          <a:stretch/>
        </p:blipFill>
        <p:spPr>
          <a:xfrm>
            <a:off x="1485125" y="1714250"/>
            <a:ext cx="5793500" cy="33346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156F3D-0A0B-284B-9B6E-4FF8C4BBBA08}"/>
              </a:ext>
            </a:extLst>
          </p:cNvPr>
          <p:cNvSpPr/>
          <p:nvPr/>
        </p:nvSpPr>
        <p:spPr>
          <a:xfrm>
            <a:off x="5265174" y="4886632"/>
            <a:ext cx="717755" cy="113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AA84F"/>
                </a:solidFill>
              </a:rPr>
              <a:t>        Data Center Renewable Electrical Generation</a:t>
            </a:r>
            <a:r>
              <a:rPr lang="en" dirty="0"/>
              <a:t> </a:t>
            </a:r>
            <a:endParaRPr dirty="0"/>
          </a:p>
        </p:txBody>
      </p:sp>
      <p:sp>
        <p:nvSpPr>
          <p:cNvPr id="293" name="Google Shape;29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294" name="Google Shape;2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200" y="1237050"/>
            <a:ext cx="8062499" cy="32716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572D2A-7523-0541-A19A-6AE950EF468B}"/>
              </a:ext>
            </a:extLst>
          </p:cNvPr>
          <p:cNvSpPr/>
          <p:nvPr/>
        </p:nvSpPr>
        <p:spPr>
          <a:xfrm>
            <a:off x="7202129" y="3878826"/>
            <a:ext cx="1194619" cy="167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4925C-DB4A-094C-9086-2B0EF70909B6}"/>
              </a:ext>
            </a:extLst>
          </p:cNvPr>
          <p:cNvSpPr/>
          <p:nvPr/>
        </p:nvSpPr>
        <p:spPr>
          <a:xfrm>
            <a:off x="6287729" y="4413210"/>
            <a:ext cx="16714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8A8D2C-F364-B142-9AD0-F67118ED9E3A}"/>
              </a:ext>
            </a:extLst>
          </p:cNvPr>
          <p:cNvSpPr/>
          <p:nvPr/>
        </p:nvSpPr>
        <p:spPr>
          <a:xfrm>
            <a:off x="7015316" y="4458929"/>
            <a:ext cx="10422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4854B9-F0A7-0D4F-9E34-1427AA124C84}"/>
              </a:ext>
            </a:extLst>
          </p:cNvPr>
          <p:cNvSpPr/>
          <p:nvPr/>
        </p:nvSpPr>
        <p:spPr>
          <a:xfrm>
            <a:off x="6946490" y="3524865"/>
            <a:ext cx="540775" cy="270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9"/>
          <p:cNvSpPr txBox="1">
            <a:spLocks noGrp="1"/>
          </p:cNvSpPr>
          <p:nvPr>
            <p:ph type="ctrTitle" idx="4294967295"/>
          </p:nvPr>
        </p:nvSpPr>
        <p:spPr>
          <a:xfrm>
            <a:off x="150875" y="172400"/>
            <a:ext cx="7678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38761D"/>
                </a:solidFill>
                <a:latin typeface="Archivo"/>
                <a:ea typeface="Archivo"/>
                <a:cs typeface="Archivo"/>
                <a:sym typeface="Archivo"/>
              </a:rPr>
              <a:t>Entitlement Currently In Process </a:t>
            </a:r>
            <a:endParaRPr sz="3000" b="1" dirty="0">
              <a:solidFill>
                <a:srgbClr val="38761D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38761D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38761D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38761D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38761D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10" name="Google Shape;310;p29"/>
          <p:cNvSpPr txBox="1">
            <a:spLocks noGrp="1"/>
          </p:cNvSpPr>
          <p:nvPr>
            <p:ph type="ctrTitle" idx="4294967295"/>
          </p:nvPr>
        </p:nvSpPr>
        <p:spPr>
          <a:xfrm>
            <a:off x="401325" y="830975"/>
            <a:ext cx="7769100" cy="25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Archivo"/>
                <a:ea typeface="Archivo"/>
                <a:cs typeface="Archivo"/>
                <a:sym typeface="Archivo"/>
              </a:rPr>
              <a:t>100 Mega Watts Renewable Energy (RNG) Renewable Natural Gas (Renewable Energy Certificate Compliant)</a:t>
            </a:r>
            <a:endParaRPr sz="1400" dirty="0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0000"/>
                </a:solidFill>
                <a:latin typeface="Archivo"/>
                <a:ea typeface="Archivo"/>
                <a:cs typeface="Archivo"/>
                <a:sym typeface="Archivo"/>
              </a:rPr>
              <a:t>Production Site Permits in hand: </a:t>
            </a:r>
            <a:r>
              <a:rPr lang="en" sz="1400" dirty="0">
                <a:latin typeface="Archivo"/>
                <a:ea typeface="Archivo"/>
                <a:cs typeface="Archivo"/>
                <a:sym typeface="Archivo"/>
              </a:rPr>
              <a:t>(MCDOW-2026-0134 &amp; NCC252099) Approvals include: McDowell County; Grading; Erosion; &amp; Hydrology Issued on 7/16/25 Air Quality is in process. Issuance during Horizontal Work.</a:t>
            </a:r>
            <a:endParaRPr sz="1400" dirty="0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 dirty="0">
                <a:latin typeface="Archivo"/>
                <a:ea typeface="Archivo"/>
                <a:cs typeface="Archivo"/>
                <a:sym typeface="Archivo"/>
              </a:rPr>
              <a:t>RNG Sourced via Hurricane Helene Debris. Pyrolysis created Syngas: Renewable Natural Gas (RNG) and Bio-Char.</a:t>
            </a:r>
            <a:endParaRPr sz="1400" dirty="0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 dirty="0">
                <a:latin typeface="Archivo"/>
                <a:ea typeface="Archivo"/>
                <a:cs typeface="Archivo"/>
                <a:sym typeface="Archivo"/>
              </a:rPr>
              <a:t>Pyrolysis: High Heat in an Oxygen deprived Environment.</a:t>
            </a:r>
            <a:endParaRPr sz="1400" dirty="0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400" dirty="0"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311" name="Google Shape;31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500" y="982075"/>
            <a:ext cx="134652" cy="11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500" y="1613527"/>
            <a:ext cx="134652" cy="11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500" y="2467599"/>
            <a:ext cx="134652" cy="11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500" y="3050302"/>
            <a:ext cx="134652" cy="111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33" title="Screenshot 2025-11-08 at 2.11.25 PM.png"/>
          <p:cNvPicPr preferRelativeResize="0"/>
          <p:nvPr/>
        </p:nvPicPr>
        <p:blipFill rotWithShape="1">
          <a:blip r:embed="rId3">
            <a:alphaModFix/>
          </a:blip>
          <a:srcRect t="8496" r="3772" b="8851"/>
          <a:stretch/>
        </p:blipFill>
        <p:spPr>
          <a:xfrm>
            <a:off x="3776175" y="0"/>
            <a:ext cx="536782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3"/>
          <p:cNvSpPr txBox="1">
            <a:spLocks noGrp="1"/>
          </p:cNvSpPr>
          <p:nvPr>
            <p:ph type="ctrTitle" idx="4294967295"/>
          </p:nvPr>
        </p:nvSpPr>
        <p:spPr>
          <a:xfrm>
            <a:off x="150875" y="172400"/>
            <a:ext cx="37557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38761D"/>
                </a:solidFill>
                <a:latin typeface="Archivo"/>
                <a:ea typeface="Archivo"/>
                <a:cs typeface="Archivo"/>
                <a:sym typeface="Archivo"/>
              </a:rPr>
              <a:t>Our Site</a:t>
            </a:r>
            <a:endParaRPr sz="3000" b="1">
              <a:solidFill>
                <a:srgbClr val="38761D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42" name="Google Shape;342;p33"/>
          <p:cNvSpPr txBox="1">
            <a:spLocks noGrp="1"/>
          </p:cNvSpPr>
          <p:nvPr>
            <p:ph type="ctrTitle" idx="4294967295"/>
          </p:nvPr>
        </p:nvSpPr>
        <p:spPr>
          <a:xfrm>
            <a:off x="165749" y="782000"/>
            <a:ext cx="3052200" cy="25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chivo"/>
                <a:ea typeface="Archivo"/>
                <a:cs typeface="Archivo"/>
                <a:sym typeface="Archivo"/>
              </a:rPr>
              <a:t>South East McDowell County, NC </a:t>
            </a:r>
            <a:endParaRPr sz="1400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chivo"/>
                <a:ea typeface="Archivo"/>
                <a:cs typeface="Archivo"/>
                <a:sym typeface="Archivo"/>
              </a:rPr>
              <a:t>Approx. 12 minutes south of Marion. </a:t>
            </a:r>
            <a:endParaRPr sz="1400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Archivo"/>
                <a:ea typeface="Archivo"/>
                <a:cs typeface="Archivo"/>
                <a:sym typeface="Archivo"/>
              </a:rPr>
              <a:t>35.584675, -81.838624</a:t>
            </a:r>
            <a:endParaRPr sz="1400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400"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4"/>
          <p:cNvSpPr txBox="1">
            <a:spLocks noGrp="1"/>
          </p:cNvSpPr>
          <p:nvPr>
            <p:ph type="ctrTitle" idx="4294967295"/>
          </p:nvPr>
        </p:nvSpPr>
        <p:spPr>
          <a:xfrm>
            <a:off x="150875" y="172400"/>
            <a:ext cx="7678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38761D"/>
                </a:solidFill>
                <a:latin typeface="Archivo"/>
                <a:ea typeface="Archivo"/>
                <a:cs typeface="Archivo"/>
                <a:sym typeface="Archivo"/>
              </a:rPr>
              <a:t>   Market Durability</a:t>
            </a:r>
            <a:endParaRPr sz="3000" b="1" dirty="0">
              <a:solidFill>
                <a:srgbClr val="38761D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48" name="Google Shape;348;p34"/>
          <p:cNvSpPr txBox="1">
            <a:spLocks noGrp="1"/>
          </p:cNvSpPr>
          <p:nvPr>
            <p:ph type="ctrTitle" idx="4294967295"/>
          </p:nvPr>
        </p:nvSpPr>
        <p:spPr>
          <a:xfrm>
            <a:off x="401325" y="830975"/>
            <a:ext cx="7769100" cy="11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chivo"/>
                <a:ea typeface="Archivo"/>
                <a:cs typeface="Archivo"/>
                <a:sym typeface="Archivo"/>
              </a:rPr>
              <a:t>All Data Center Production is backlogged due to Electrical Supply Challenges.</a:t>
            </a:r>
            <a:endParaRPr sz="1400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latin typeface="Archivo"/>
                <a:ea typeface="Archivo"/>
                <a:cs typeface="Archivo"/>
                <a:sym typeface="Archivo"/>
              </a:rPr>
              <a:t>Our Renewable Electricity Generation will be produced with Redundancy in mind.</a:t>
            </a:r>
            <a:endParaRPr sz="1400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latin typeface="Archivo"/>
                <a:ea typeface="Archivo"/>
                <a:cs typeface="Archivo"/>
                <a:sym typeface="Archivo"/>
              </a:rPr>
              <a:t>Feed Stock is Hurricane Helen forestry damage. Thousands of acres of forest damaged. </a:t>
            </a:r>
            <a:endParaRPr sz="1400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400"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349" name="Google Shape;34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500" y="982075"/>
            <a:ext cx="134652" cy="11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500" y="1724840"/>
            <a:ext cx="134652" cy="11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500" y="2704024"/>
            <a:ext cx="134652" cy="11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500" y="3320516"/>
            <a:ext cx="134652" cy="111551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4"/>
          <p:cNvSpPr txBox="1">
            <a:spLocks noGrp="1"/>
          </p:cNvSpPr>
          <p:nvPr>
            <p:ph type="ctrTitle" idx="4294967295"/>
          </p:nvPr>
        </p:nvSpPr>
        <p:spPr>
          <a:xfrm>
            <a:off x="401325" y="2162450"/>
            <a:ext cx="7769100" cy="4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chivo SemiBold"/>
                <a:ea typeface="Archivo SemiBold"/>
                <a:cs typeface="Archivo SemiBold"/>
                <a:sym typeface="Archivo SemiBold"/>
              </a:rPr>
              <a:t>USDA: Active Forest Management Strategy: </a:t>
            </a:r>
            <a:endParaRPr sz="1400">
              <a:latin typeface="Archivo SemiBold"/>
              <a:ea typeface="Archivo SemiBold"/>
              <a:cs typeface="Archivo SemiBold"/>
              <a:sym typeface="Archivo SemiBold"/>
            </a:endParaRPr>
          </a:p>
        </p:txBody>
      </p:sp>
      <p:sp>
        <p:nvSpPr>
          <p:cNvPr id="354" name="Google Shape;354;p34"/>
          <p:cNvSpPr txBox="1">
            <a:spLocks noGrp="1"/>
          </p:cNvSpPr>
          <p:nvPr>
            <p:ph type="ctrTitle" idx="4294967295"/>
          </p:nvPr>
        </p:nvSpPr>
        <p:spPr>
          <a:xfrm>
            <a:off x="401325" y="2556600"/>
            <a:ext cx="7769100" cy="11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chivo"/>
                <a:ea typeface="Archivo"/>
                <a:cs typeface="Archivo"/>
                <a:sym typeface="Archivo"/>
              </a:rPr>
              <a:t>The USDA has initiated a program to stream line US Forest Management and Expand National Forest to harvesting.</a:t>
            </a:r>
            <a:endParaRPr sz="1400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latin typeface="Archivo"/>
                <a:ea typeface="Archivo"/>
                <a:cs typeface="Archivo"/>
                <a:sym typeface="Archivo"/>
              </a:rPr>
              <a:t>Our Feed Stock supply chain will be greatly enhanced as the Forest Devastation is harvested.</a:t>
            </a:r>
            <a:endParaRPr sz="1400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latin typeface="Archivo"/>
                <a:ea typeface="Archivo"/>
                <a:cs typeface="Archivo"/>
                <a:sym typeface="Archivo"/>
              </a:rPr>
              <a:t>We will harvest downed Trees and convert them to Renewable Natural Gas. This removes CO2 which is otherwise released into the atmosphere.</a:t>
            </a:r>
            <a:endParaRPr sz="1400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400"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355" name="Google Shape;35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500" y="1357950"/>
            <a:ext cx="134652" cy="11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500" y="3683202"/>
            <a:ext cx="134652" cy="111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656</Words>
  <Application>Microsoft Macintosh PowerPoint</Application>
  <PresentationFormat>On-screen Show (16:9)</PresentationFormat>
  <Paragraphs>85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Archivo Black</vt:lpstr>
      <vt:lpstr>Archivo Medium</vt:lpstr>
      <vt:lpstr>Archivo</vt:lpstr>
      <vt:lpstr>Archivo SemiBold</vt:lpstr>
      <vt:lpstr>Simple Light</vt:lpstr>
      <vt:lpstr>100 MW - 400 MW Green Electrical</vt:lpstr>
      <vt:lpstr>    Permanent Steam Powered Turbines  Online @ 18 mos.</vt:lpstr>
      <vt:lpstr>Target Market</vt:lpstr>
      <vt:lpstr>     The Trade Partners for Power Generation </vt:lpstr>
      <vt:lpstr>Who are the Trade Partners for Pyrolysis:</vt:lpstr>
      <vt:lpstr>        Data Center Renewable Electrical Generation </vt:lpstr>
      <vt:lpstr>Entitlement Currently In Process     </vt:lpstr>
      <vt:lpstr>Our Site</vt:lpstr>
      <vt:lpstr>   Market Durability</vt:lpstr>
      <vt:lpstr>AI Data Center: Facility #1 </vt:lpstr>
      <vt:lpstr>Lakeside Green Power Data Center Site:  </vt:lpstr>
      <vt:lpstr>Management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98 MW - 400 MW Green Electrical</dc:title>
  <cp:lastModifiedBy>Mick El-Massri</cp:lastModifiedBy>
  <cp:revision>12</cp:revision>
  <cp:lastPrinted>2025-11-17T12:25:14Z</cp:lastPrinted>
  <dcterms:modified xsi:type="dcterms:W3CDTF">2025-11-26T15:42:35Z</dcterms:modified>
</cp:coreProperties>
</file>